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81" r:id="rId39"/>
    <p:sldId id="382" r:id="rId40"/>
    <p:sldId id="383" r:id="rId41"/>
    <p:sldId id="384" r:id="rId42"/>
    <p:sldId id="353" r:id="rId43"/>
    <p:sldId id="354" r:id="rId44"/>
    <p:sldId id="371" r:id="rId45"/>
    <p:sldId id="372" r:id="rId46"/>
    <p:sldId id="373" r:id="rId4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 id="381"/>
            <p14:sldId id="382"/>
            <p14:sldId id="383"/>
            <p14:sldId id="384"/>
          </p14:sldIdLst>
        </p14:section>
        <p14:section name="With The Old Breed" id="{75BE7694-C59F-43C8-A788-F54FAED95378}">
          <p14:sldIdLst>
            <p14:sldId id="353"/>
            <p14:sldId id="354"/>
            <p14:sldId id="371"/>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3" dt="2024-10-28T15:45:23.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61" d="100"/>
          <a:sy n="61" d="100"/>
        </p:scale>
        <p:origin x="29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undo custSel addSld modSld modSection">
      <pc:chgData name="William Roosa" userId="b17c6545b7781650" providerId="LiveId" clId="{3F59EE32-37E3-40B9-BCD8-CE16B02D1324}" dt="2024-10-28T19:32:48.837" v="6620" actId="33524"/>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10/30/2024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10/30/2024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3" name="Picture 2">
            <a:extLst>
              <a:ext uri="{FF2B5EF4-FFF2-40B4-BE49-F238E27FC236}">
                <a16:creationId xmlns:a16="http://schemas.microsoft.com/office/drawing/2014/main" id="{A70DA738-336A-8893-E525-D1472084A8A4}"/>
              </a:ext>
            </a:extLst>
          </p:cNvPr>
          <p:cNvPicPr>
            <a:picLocks noChangeAspect="1"/>
          </p:cNvPicPr>
          <p:nvPr/>
        </p:nvPicPr>
        <p:blipFill>
          <a:blip r:embed="rId2"/>
          <a:stretch>
            <a:fillRect/>
          </a:stretch>
        </p:blipFill>
        <p:spPr>
          <a:xfrm>
            <a:off x="1673211" y="3380254"/>
            <a:ext cx="5216320" cy="3940637"/>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6" name="Picture 5">
            <a:extLst>
              <a:ext uri="{FF2B5EF4-FFF2-40B4-BE49-F238E27FC236}">
                <a16:creationId xmlns:a16="http://schemas.microsoft.com/office/drawing/2014/main" id="{E7D55FD6-A0B4-643C-F156-8BA22D38F304}"/>
              </a:ext>
            </a:extLst>
          </p:cNvPr>
          <p:cNvPicPr>
            <a:picLocks noChangeAspect="1"/>
          </p:cNvPicPr>
          <p:nvPr/>
        </p:nvPicPr>
        <p:blipFill>
          <a:blip r:embed="rId3"/>
          <a:stretch>
            <a:fillRect/>
          </a:stretch>
        </p:blipFill>
        <p:spPr>
          <a:xfrm>
            <a:off x="588220" y="7945100"/>
            <a:ext cx="7562554" cy="4246900"/>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2"/>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3"/>
          <a:stretch>
            <a:fillRect/>
          </a:stretch>
        </p:blipFill>
        <p:spPr>
          <a:xfrm>
            <a:off x="4385441" y="9761632"/>
            <a:ext cx="3134710" cy="2430368"/>
          </a:xfrm>
          <a:prstGeom prst="rect">
            <a:avLst/>
          </a:prstGeom>
        </p:spPr>
      </p:pic>
      <p:pic>
        <p:nvPicPr>
          <p:cNvPr id="7" name="Picture 6">
            <a:extLst>
              <a:ext uri="{FF2B5EF4-FFF2-40B4-BE49-F238E27FC236}">
                <a16:creationId xmlns:a16="http://schemas.microsoft.com/office/drawing/2014/main" id="{58445675-D4BC-8F93-4915-9F3552CDB1C4}"/>
              </a:ext>
            </a:extLst>
          </p:cNvPr>
          <p:cNvPicPr>
            <a:picLocks noChangeAspect="1"/>
          </p:cNvPicPr>
          <p:nvPr/>
        </p:nvPicPr>
        <p:blipFill>
          <a:blip r:embed="rId4"/>
          <a:stretch>
            <a:fillRect/>
          </a:stretch>
        </p:blipFill>
        <p:spPr>
          <a:xfrm>
            <a:off x="567558" y="0"/>
            <a:ext cx="7646276" cy="5489123"/>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E76E1-C56A-84FE-8B4D-58104E6C0D8B}"/>
              </a:ext>
            </a:extLst>
          </p:cNvPr>
          <p:cNvSpPr txBox="1"/>
          <p:nvPr/>
        </p:nvSpPr>
        <p:spPr>
          <a:xfrm>
            <a:off x="0" y="33107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Invasion of the Philippines</a:t>
            </a:r>
          </a:p>
          <a:p>
            <a:pPr marL="742950" lvl="1" indent="-285750">
              <a:buFont typeface="Arial" panose="020B0604020202020204" pitchFamily="34" charset="0"/>
              <a:buChar char="•"/>
            </a:pPr>
            <a:r>
              <a:rPr lang="en-US" dirty="0"/>
              <a:t>MacArthur sees the airstrip on Peleliu as a threat to his invasion, so he sends the 1</a:t>
            </a:r>
            <a:r>
              <a:rPr lang="en-US" baseline="30000" dirty="0"/>
              <a:t>st</a:t>
            </a:r>
            <a:r>
              <a:rPr lang="en-US" dirty="0"/>
              <a:t> marine division to take it out</a:t>
            </a:r>
          </a:p>
          <a:p>
            <a:pPr marL="742950" lvl="1" indent="-285750">
              <a:buFont typeface="Arial" panose="020B0604020202020204" pitchFamily="34" charset="0"/>
              <a:buChar char="•"/>
            </a:pPr>
            <a:r>
              <a:rPr lang="en-US" dirty="0"/>
              <a:t>Inadvertently, this lets the Japanese know that the Philippines are going to be attacked, so they move many troops into the area</a:t>
            </a:r>
          </a:p>
          <a:p>
            <a:pPr marL="742950" lvl="1" indent="-285750">
              <a:buFont typeface="Arial" panose="020B0604020202020204" pitchFamily="34" charset="0"/>
              <a:buChar char="•"/>
            </a:pPr>
            <a:r>
              <a:rPr lang="en-US" dirty="0"/>
              <a:t>This leads to the invasion not being as quick as MacArthur promised, and the Philippines still haven’t been taken by the time the war has ended</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6C2781A-70ED-2302-EEB8-44DAB7E5345E}"/>
              </a:ext>
            </a:extLst>
          </p:cNvPr>
          <p:cNvPicPr>
            <a:picLocks noChangeAspect="1"/>
          </p:cNvPicPr>
          <p:nvPr/>
        </p:nvPicPr>
        <p:blipFill>
          <a:blip r:embed="rId2"/>
          <a:stretch>
            <a:fillRect/>
          </a:stretch>
        </p:blipFill>
        <p:spPr>
          <a:xfrm>
            <a:off x="1188238" y="2408561"/>
            <a:ext cx="5963482" cy="4001058"/>
          </a:xfrm>
          <a:prstGeom prst="rect">
            <a:avLst/>
          </a:prstGeom>
        </p:spPr>
      </p:pic>
      <p:sp>
        <p:nvSpPr>
          <p:cNvPr id="5" name="TextBox 4">
            <a:extLst>
              <a:ext uri="{FF2B5EF4-FFF2-40B4-BE49-F238E27FC236}">
                <a16:creationId xmlns:a16="http://schemas.microsoft.com/office/drawing/2014/main" id="{C1C4F13D-1E5D-5715-53E4-BDA08C9A82D1}"/>
              </a:ext>
            </a:extLst>
          </p:cNvPr>
          <p:cNvSpPr txBox="1"/>
          <p:nvPr/>
        </p:nvSpPr>
        <p:spPr>
          <a:xfrm>
            <a:off x="0" y="6526924"/>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Submarines Sink the Japanese Empire</a:t>
            </a:r>
          </a:p>
          <a:p>
            <a:pPr marL="742950" lvl="1" indent="-285750">
              <a:buFont typeface="Arial" panose="020B0604020202020204" pitchFamily="34" charset="0"/>
              <a:buChar char="•"/>
            </a:pPr>
            <a:r>
              <a:rPr lang="en-US" dirty="0"/>
              <a:t>US uses unrestricted submarine warfare against Japanese merchant fleet</a:t>
            </a:r>
          </a:p>
          <a:p>
            <a:pPr marL="1200150" lvl="2" indent="-285750">
              <a:buFont typeface="Arial" panose="020B0604020202020204" pitchFamily="34" charset="0"/>
              <a:buChar char="•"/>
            </a:pPr>
            <a:r>
              <a:rPr lang="en-US" dirty="0"/>
              <a:t>Unrestricted submarine warfare is when you don’t let a ship know ahead of time that you are sinking it</a:t>
            </a:r>
          </a:p>
          <a:p>
            <a:pPr marL="1200150" lvl="2" indent="-285750">
              <a:buFont typeface="Arial" panose="020B0604020202020204" pitchFamily="34" charset="0"/>
              <a:buChar char="•"/>
            </a:pPr>
            <a:r>
              <a:rPr lang="en-US" dirty="0"/>
              <a:t>All nations use unrestricted submarine warfare throughout the war</a:t>
            </a:r>
          </a:p>
          <a:p>
            <a:pPr marL="742950" lvl="1" indent="-285750">
              <a:buFont typeface="Arial" panose="020B0604020202020204" pitchFamily="34" charset="0"/>
              <a:buChar char="•"/>
            </a:pPr>
            <a:r>
              <a:rPr lang="en-US" dirty="0"/>
              <a:t>Initially there are problems with American submarines</a:t>
            </a:r>
          </a:p>
          <a:p>
            <a:pPr marL="1200150" lvl="2" indent="-285750">
              <a:buFont typeface="Arial" panose="020B0604020202020204" pitchFamily="34" charset="0"/>
              <a:buChar char="•"/>
            </a:pPr>
            <a:r>
              <a:rPr lang="en-US" dirty="0"/>
              <a:t>Many are outdated, don’t have fuel storages for long voyages, lacked AC, the torpedo being used (Mark XIV) was defective</a:t>
            </a:r>
          </a:p>
          <a:p>
            <a:pPr marL="742950" lvl="1" indent="-285750">
              <a:buFont typeface="Arial" panose="020B0604020202020204" pitchFamily="34" charset="0"/>
              <a:buChar char="•"/>
            </a:pPr>
            <a:r>
              <a:rPr lang="en-US" dirty="0"/>
              <a:t>1943 Turnaround</a:t>
            </a:r>
          </a:p>
          <a:p>
            <a:pPr marL="1200150" lvl="2" indent="-285750">
              <a:buFont typeface="Arial" panose="020B0604020202020204" pitchFamily="34" charset="0"/>
              <a:buChar char="•"/>
            </a:pPr>
            <a:r>
              <a:rPr lang="en-US" dirty="0"/>
              <a:t>American submarines started operating in groups of 6-7 instead of individually, making prey easier to pursue</a:t>
            </a:r>
          </a:p>
          <a:p>
            <a:pPr marL="1200150" lvl="2" indent="-285750">
              <a:buFont typeface="Arial" panose="020B0604020202020204" pitchFamily="34" charset="0"/>
              <a:buChar char="•"/>
            </a:pPr>
            <a:r>
              <a:rPr lang="en-US" dirty="0"/>
              <a:t>New Guto Class submarines fixed issues that the S class had</a:t>
            </a:r>
          </a:p>
          <a:p>
            <a:pPr marL="742950" lvl="1" indent="-285750">
              <a:buFont typeface="Arial" panose="020B0604020202020204" pitchFamily="34" charset="0"/>
              <a:buChar char="•"/>
            </a:pPr>
            <a:r>
              <a:rPr lang="en-US" dirty="0"/>
              <a:t>By the end of the war, 40% of the Japanese merchant fleet had been sunk</a:t>
            </a:r>
          </a:p>
        </p:txBody>
      </p:sp>
    </p:spTree>
    <p:extLst>
      <p:ext uri="{BB962C8B-B14F-4D97-AF65-F5344CB8AC3E}">
        <p14:creationId xmlns:p14="http://schemas.microsoft.com/office/powerpoint/2010/main" val="2419248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E96BCE-6636-684B-44B7-89E3CF420368}"/>
              </a:ext>
            </a:extLst>
          </p:cNvPr>
          <p:cNvSpPr txBox="1"/>
          <p:nvPr/>
        </p:nvSpPr>
        <p:spPr>
          <a:xfrm>
            <a:off x="0" y="175364"/>
            <a:ext cx="8686799" cy="1569660"/>
          </a:xfrm>
          <a:prstGeom prst="rect">
            <a:avLst/>
          </a:prstGeom>
          <a:noFill/>
        </p:spPr>
        <p:txBody>
          <a:bodyPr wrap="square" rtlCol="0">
            <a:spAutoFit/>
          </a:bodyPr>
          <a:lstStyle/>
          <a:p>
            <a:pPr algn="ctr"/>
            <a:r>
              <a:rPr lang="en-US" sz="4800" dirty="0"/>
              <a:t>WWII: Mediterranean and Strategic Bombing</a:t>
            </a:r>
          </a:p>
        </p:txBody>
      </p:sp>
      <p:pic>
        <p:nvPicPr>
          <p:cNvPr id="4" name="Picture 3">
            <a:extLst>
              <a:ext uri="{FF2B5EF4-FFF2-40B4-BE49-F238E27FC236}">
                <a16:creationId xmlns:a16="http://schemas.microsoft.com/office/drawing/2014/main" id="{1393E082-7522-52F5-9122-EBFBA235C5D3}"/>
              </a:ext>
            </a:extLst>
          </p:cNvPr>
          <p:cNvPicPr>
            <a:picLocks noChangeAspect="1"/>
          </p:cNvPicPr>
          <p:nvPr/>
        </p:nvPicPr>
        <p:blipFill>
          <a:blip r:embed="rId2"/>
          <a:stretch>
            <a:fillRect/>
          </a:stretch>
        </p:blipFill>
        <p:spPr>
          <a:xfrm>
            <a:off x="2163681" y="1622630"/>
            <a:ext cx="4296375" cy="3334215"/>
          </a:xfrm>
          <a:prstGeom prst="rect">
            <a:avLst/>
          </a:prstGeom>
        </p:spPr>
      </p:pic>
      <p:pic>
        <p:nvPicPr>
          <p:cNvPr id="6" name="Picture 5">
            <a:extLst>
              <a:ext uri="{FF2B5EF4-FFF2-40B4-BE49-F238E27FC236}">
                <a16:creationId xmlns:a16="http://schemas.microsoft.com/office/drawing/2014/main" id="{76CC753F-A683-56BE-F83A-67AB5BFF9A10}"/>
              </a:ext>
            </a:extLst>
          </p:cNvPr>
          <p:cNvPicPr>
            <a:picLocks noChangeAspect="1"/>
          </p:cNvPicPr>
          <p:nvPr/>
        </p:nvPicPr>
        <p:blipFill>
          <a:blip r:embed="rId3"/>
          <a:stretch>
            <a:fillRect/>
          </a:stretch>
        </p:blipFill>
        <p:spPr>
          <a:xfrm>
            <a:off x="693475" y="7953617"/>
            <a:ext cx="7394236" cy="4238383"/>
          </a:xfrm>
          <a:prstGeom prst="rect">
            <a:avLst/>
          </a:prstGeom>
        </p:spPr>
      </p:pic>
      <p:sp>
        <p:nvSpPr>
          <p:cNvPr id="7" name="TextBox 6">
            <a:extLst>
              <a:ext uri="{FF2B5EF4-FFF2-40B4-BE49-F238E27FC236}">
                <a16:creationId xmlns:a16="http://schemas.microsoft.com/office/drawing/2014/main" id="{2EFA38AF-1858-062A-74B7-08DDF5AA0C71}"/>
              </a:ext>
            </a:extLst>
          </p:cNvPr>
          <p:cNvSpPr txBox="1"/>
          <p:nvPr/>
        </p:nvSpPr>
        <p:spPr>
          <a:xfrm>
            <a:off x="0" y="506073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Torch: Plan to take back North Africa</a:t>
            </a:r>
          </a:p>
          <a:p>
            <a:pPr marL="742950" lvl="1" indent="-285750">
              <a:buFont typeface="Arial" panose="020B0604020202020204" pitchFamily="34" charset="0"/>
              <a:buChar char="•"/>
            </a:pPr>
            <a:r>
              <a:rPr lang="en-US" dirty="0"/>
              <a:t>Landed in Algeria and Morocco, met with the British in Tunisia, and Pushed the Axis out of Africa from there</a:t>
            </a:r>
          </a:p>
          <a:p>
            <a:pPr marL="742950" lvl="1" indent="-285750">
              <a:buFont typeface="Arial" panose="020B0604020202020204" pitchFamily="34" charset="0"/>
              <a:buChar char="•"/>
            </a:pPr>
            <a:r>
              <a:rPr lang="en-US" dirty="0"/>
              <a:t>Lots of issues</a:t>
            </a:r>
          </a:p>
          <a:p>
            <a:pPr marL="1200150" lvl="2" indent="-285750">
              <a:buFont typeface="Arial" panose="020B0604020202020204" pitchFamily="34" charset="0"/>
              <a:buChar char="•"/>
            </a:pPr>
            <a:r>
              <a:rPr lang="en-US" dirty="0"/>
              <a:t>In landing, supplies didn’t arrive in the correct order</a:t>
            </a:r>
          </a:p>
          <a:p>
            <a:pPr marL="1200150" lvl="2" indent="-285750">
              <a:buFont typeface="Arial" panose="020B0604020202020204" pitchFamily="34" charset="0"/>
              <a:buChar char="•"/>
            </a:pPr>
            <a:r>
              <a:rPr lang="en-US" dirty="0"/>
              <a:t>Many men had to be removed due to psychological breakdowns or sickness from nervousness</a:t>
            </a:r>
          </a:p>
          <a:p>
            <a:pPr marL="1200150" lvl="2" indent="-285750">
              <a:buFont typeface="Arial" panose="020B0604020202020204" pitchFamily="34" charset="0"/>
              <a:buChar char="•"/>
            </a:pPr>
            <a:r>
              <a:rPr lang="en-US" dirty="0"/>
              <a:t>The tank doctrine was a failure, German tanks completely outmatched the American ones</a:t>
            </a:r>
          </a:p>
          <a:p>
            <a:pPr marL="1657350" lvl="3" indent="-285750">
              <a:buFont typeface="Arial" panose="020B0604020202020204" pitchFamily="34" charset="0"/>
              <a:buChar char="•"/>
            </a:pPr>
            <a:r>
              <a:rPr lang="en-US" dirty="0"/>
              <a:t>In the battle of Kesserine Pass, an American tank shoots a German one 18 times, and the German tank still doesn’t have a scratch</a:t>
            </a:r>
          </a:p>
        </p:txBody>
      </p:sp>
    </p:spTree>
    <p:extLst>
      <p:ext uri="{BB962C8B-B14F-4D97-AF65-F5344CB8AC3E}">
        <p14:creationId xmlns:p14="http://schemas.microsoft.com/office/powerpoint/2010/main" val="353685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8BD3E-60F8-0BD3-E3E6-4A33F2C654B2}"/>
              </a:ext>
            </a:extLst>
          </p:cNvPr>
          <p:cNvSpPr txBox="1"/>
          <p:nvPr/>
        </p:nvSpPr>
        <p:spPr>
          <a:xfrm>
            <a:off x="0" y="43985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Dwight Eisenhower</a:t>
            </a:r>
          </a:p>
          <a:p>
            <a:pPr marL="742950" lvl="1" indent="-285750">
              <a:buFont typeface="Arial" panose="020B0604020202020204" pitchFamily="34" charset="0"/>
              <a:buChar char="•"/>
            </a:pPr>
            <a:r>
              <a:rPr lang="en-US" dirty="0"/>
              <a:t>Tanker in WW1, but never made it overseas, so he didn’t have any combat experience</a:t>
            </a:r>
          </a:p>
          <a:p>
            <a:pPr marL="742950" lvl="1" indent="-285750">
              <a:buFont typeface="Arial" panose="020B0604020202020204" pitchFamily="34" charset="0"/>
              <a:buChar char="•"/>
            </a:pPr>
            <a:r>
              <a:rPr lang="en-US" dirty="0"/>
              <a:t>Took lessons from North Africa to improve army</a:t>
            </a:r>
          </a:p>
          <a:p>
            <a:pPr marL="1200150" lvl="2" indent="-285750">
              <a:buFont typeface="Arial" panose="020B0604020202020204" pitchFamily="34" charset="0"/>
              <a:buChar char="•"/>
            </a:pPr>
            <a:r>
              <a:rPr lang="en-US" dirty="0"/>
              <a:t>Had to communicate with Britain better, fire officers, make logistics work</a:t>
            </a:r>
          </a:p>
          <a:p>
            <a:pPr marL="285750" indent="-285750">
              <a:buFont typeface="Arial" panose="020B0604020202020204" pitchFamily="34" charset="0"/>
              <a:buChar char="•"/>
            </a:pPr>
            <a:r>
              <a:rPr lang="en-US" dirty="0"/>
              <a:t>Invasion of Italy: July 1943</a:t>
            </a:r>
          </a:p>
          <a:p>
            <a:pPr marL="742950" lvl="1" indent="-285750">
              <a:buFont typeface="Arial" panose="020B0604020202020204" pitchFamily="34" charset="0"/>
              <a:buChar char="•"/>
            </a:pPr>
            <a:r>
              <a:rPr lang="en-US" dirty="0"/>
              <a:t>Took Sicily and quickly moved up the Italian peninsula but were halted by a strong German  defensive line.</a:t>
            </a:r>
          </a:p>
          <a:p>
            <a:pPr marL="742950" lvl="1" indent="-285750">
              <a:buFont typeface="Arial" panose="020B0604020202020204" pitchFamily="34" charset="0"/>
              <a:buChar char="•"/>
            </a:pPr>
            <a:r>
              <a:rPr lang="en-US" dirty="0"/>
              <a:t>World War 1 tactics ensued, leading to minimal gains.</a:t>
            </a:r>
          </a:p>
          <a:p>
            <a:pPr marL="742950" lvl="1" indent="-285750">
              <a:buFont typeface="Arial" panose="020B0604020202020204" pitchFamily="34" charset="0"/>
              <a:buChar char="•"/>
            </a:pPr>
            <a:r>
              <a:rPr lang="en-US" dirty="0"/>
              <a:t>Allies only take Rome in June of 1944</a:t>
            </a:r>
          </a:p>
        </p:txBody>
      </p:sp>
      <p:pic>
        <p:nvPicPr>
          <p:cNvPr id="4" name="Picture 3">
            <a:extLst>
              <a:ext uri="{FF2B5EF4-FFF2-40B4-BE49-F238E27FC236}">
                <a16:creationId xmlns:a16="http://schemas.microsoft.com/office/drawing/2014/main" id="{0D0A77FD-DB5F-A5D2-5864-B396D8D64AFF}"/>
              </a:ext>
            </a:extLst>
          </p:cNvPr>
          <p:cNvPicPr>
            <a:picLocks noChangeAspect="1"/>
          </p:cNvPicPr>
          <p:nvPr/>
        </p:nvPicPr>
        <p:blipFill>
          <a:blip r:embed="rId2"/>
          <a:stretch>
            <a:fillRect/>
          </a:stretch>
        </p:blipFill>
        <p:spPr>
          <a:xfrm>
            <a:off x="1358905" y="180524"/>
            <a:ext cx="5401429" cy="4105848"/>
          </a:xfrm>
          <a:prstGeom prst="rect">
            <a:avLst/>
          </a:prstGeom>
        </p:spPr>
      </p:pic>
      <p:pic>
        <p:nvPicPr>
          <p:cNvPr id="6" name="Picture 5">
            <a:extLst>
              <a:ext uri="{FF2B5EF4-FFF2-40B4-BE49-F238E27FC236}">
                <a16:creationId xmlns:a16="http://schemas.microsoft.com/office/drawing/2014/main" id="{799A75FE-27F1-2656-1D4A-A7FA82A828E9}"/>
              </a:ext>
            </a:extLst>
          </p:cNvPr>
          <p:cNvPicPr>
            <a:picLocks noChangeAspect="1"/>
          </p:cNvPicPr>
          <p:nvPr/>
        </p:nvPicPr>
        <p:blipFill>
          <a:blip r:embed="rId3"/>
          <a:stretch>
            <a:fillRect/>
          </a:stretch>
        </p:blipFill>
        <p:spPr>
          <a:xfrm>
            <a:off x="2261906" y="7455059"/>
            <a:ext cx="4075832" cy="4736941"/>
          </a:xfrm>
          <a:prstGeom prst="rect">
            <a:avLst/>
          </a:prstGeom>
        </p:spPr>
      </p:pic>
    </p:spTree>
    <p:extLst>
      <p:ext uri="{BB962C8B-B14F-4D97-AF65-F5344CB8AC3E}">
        <p14:creationId xmlns:p14="http://schemas.microsoft.com/office/powerpoint/2010/main" val="10780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87910-B1D3-6EE8-F7CA-79E3406F9B43}"/>
              </a:ext>
            </a:extLst>
          </p:cNvPr>
          <p:cNvPicPr>
            <a:picLocks noChangeAspect="1"/>
          </p:cNvPicPr>
          <p:nvPr/>
        </p:nvPicPr>
        <p:blipFill>
          <a:blip r:embed="rId2"/>
          <a:stretch>
            <a:fillRect/>
          </a:stretch>
        </p:blipFill>
        <p:spPr>
          <a:xfrm>
            <a:off x="510920" y="386218"/>
            <a:ext cx="3259610" cy="3838941"/>
          </a:xfrm>
          <a:prstGeom prst="rect">
            <a:avLst/>
          </a:prstGeom>
        </p:spPr>
      </p:pic>
      <p:pic>
        <p:nvPicPr>
          <p:cNvPr id="5" name="Picture 4">
            <a:extLst>
              <a:ext uri="{FF2B5EF4-FFF2-40B4-BE49-F238E27FC236}">
                <a16:creationId xmlns:a16="http://schemas.microsoft.com/office/drawing/2014/main" id="{4A849FBF-B7D7-8554-4030-BD915053A12D}"/>
              </a:ext>
            </a:extLst>
          </p:cNvPr>
          <p:cNvPicPr>
            <a:picLocks noChangeAspect="1"/>
          </p:cNvPicPr>
          <p:nvPr/>
        </p:nvPicPr>
        <p:blipFill>
          <a:blip r:embed="rId3"/>
          <a:stretch>
            <a:fillRect/>
          </a:stretch>
        </p:blipFill>
        <p:spPr>
          <a:xfrm>
            <a:off x="4479066" y="213510"/>
            <a:ext cx="3309100" cy="2156571"/>
          </a:xfrm>
          <a:prstGeom prst="rect">
            <a:avLst/>
          </a:prstGeom>
        </p:spPr>
      </p:pic>
      <p:pic>
        <p:nvPicPr>
          <p:cNvPr id="7" name="Picture 6">
            <a:extLst>
              <a:ext uri="{FF2B5EF4-FFF2-40B4-BE49-F238E27FC236}">
                <a16:creationId xmlns:a16="http://schemas.microsoft.com/office/drawing/2014/main" id="{1D51DA7C-F8C4-90F5-8406-3B901E5FBE9C}"/>
              </a:ext>
            </a:extLst>
          </p:cNvPr>
          <p:cNvPicPr>
            <a:picLocks noChangeAspect="1"/>
          </p:cNvPicPr>
          <p:nvPr/>
        </p:nvPicPr>
        <p:blipFill>
          <a:blip r:embed="rId4"/>
          <a:stretch>
            <a:fillRect/>
          </a:stretch>
        </p:blipFill>
        <p:spPr>
          <a:xfrm>
            <a:off x="4755870" y="2508239"/>
            <a:ext cx="2761147" cy="2268713"/>
          </a:xfrm>
          <a:prstGeom prst="rect">
            <a:avLst/>
          </a:prstGeom>
        </p:spPr>
      </p:pic>
      <p:sp>
        <p:nvSpPr>
          <p:cNvPr id="8" name="TextBox 7">
            <a:extLst>
              <a:ext uri="{FF2B5EF4-FFF2-40B4-BE49-F238E27FC236}">
                <a16:creationId xmlns:a16="http://schemas.microsoft.com/office/drawing/2014/main" id="{53C04572-E8FD-3F69-824B-B540CB7B8A59}"/>
              </a:ext>
            </a:extLst>
          </p:cNvPr>
          <p:cNvSpPr txBox="1"/>
          <p:nvPr/>
        </p:nvSpPr>
        <p:spPr>
          <a:xfrm>
            <a:off x="0" y="4808483"/>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US Army Airforce arrives in Europe</a:t>
            </a:r>
          </a:p>
          <a:p>
            <a:pPr marL="742950" lvl="1" indent="-285750">
              <a:buFont typeface="Arial" panose="020B0604020202020204" pitchFamily="34" charset="0"/>
              <a:buChar char="•"/>
            </a:pPr>
            <a:r>
              <a:rPr lang="en-US" dirty="0"/>
              <a:t>Cark Spaatz moves to London and establishes the 8</a:t>
            </a:r>
            <a:r>
              <a:rPr lang="en-US" baseline="30000" dirty="0"/>
              <a:t>th</a:t>
            </a:r>
            <a:r>
              <a:rPr lang="en-US" dirty="0"/>
              <a:t> Airforce</a:t>
            </a:r>
          </a:p>
          <a:p>
            <a:pPr marL="742950" lvl="1" indent="-285750">
              <a:buFont typeface="Arial" panose="020B0604020202020204" pitchFamily="34" charset="0"/>
              <a:buChar char="•"/>
            </a:pPr>
            <a:r>
              <a:rPr lang="en-US" dirty="0"/>
              <a:t>British by this time have given up daytime bombing and have resorted to nighttime morale bombing</a:t>
            </a:r>
          </a:p>
          <a:p>
            <a:pPr marL="742950" lvl="1" indent="-285750">
              <a:buFont typeface="Arial" panose="020B0604020202020204" pitchFamily="34" charset="0"/>
              <a:buChar char="•"/>
            </a:pPr>
            <a:r>
              <a:rPr lang="en-US" dirty="0"/>
              <a:t>USA Insists on using precision daytime bombing with the B-17 and Norden Bombsight</a:t>
            </a:r>
          </a:p>
          <a:p>
            <a:pPr marL="742950" lvl="1" indent="-285750">
              <a:buFont typeface="Arial" panose="020B0604020202020204" pitchFamily="34" charset="0"/>
              <a:buChar char="•"/>
            </a:pPr>
            <a:r>
              <a:rPr lang="en-US" dirty="0"/>
              <a:t>The first American bombardment was on August 17, 1942, in Rouen, and it was a major success.</a:t>
            </a:r>
          </a:p>
          <a:p>
            <a:pPr marL="1200150" lvl="2" indent="-285750">
              <a:buFont typeface="Arial" panose="020B0604020202020204" pitchFamily="34" charset="0"/>
              <a:buChar char="•"/>
            </a:pPr>
            <a:r>
              <a:rPr lang="en-US" dirty="0"/>
              <a:t>Only one dead and some bombs landed near the target</a:t>
            </a:r>
          </a:p>
        </p:txBody>
      </p:sp>
    </p:spTree>
    <p:extLst>
      <p:ext uri="{BB962C8B-B14F-4D97-AF65-F5344CB8AC3E}">
        <p14:creationId xmlns:p14="http://schemas.microsoft.com/office/powerpoint/2010/main" val="574771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6840</TotalTime>
  <Words>7703</Words>
  <Application>Microsoft Office PowerPoint</Application>
  <PresentationFormat>Custom</PresentationFormat>
  <Paragraphs>607</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44</cp:revision>
  <dcterms:created xsi:type="dcterms:W3CDTF">2024-08-20T00:05:07Z</dcterms:created>
  <dcterms:modified xsi:type="dcterms:W3CDTF">2024-10-31T01:34:57Z</dcterms:modified>
</cp:coreProperties>
</file>